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68" r:id="rId3"/>
    <p:sldId id="269" r:id="rId4"/>
    <p:sldId id="270" r:id="rId5"/>
    <p:sldId id="271" r:id="rId6"/>
    <p:sldId id="276" r:id="rId7"/>
    <p:sldId id="272" r:id="rId8"/>
    <p:sldId id="273" r:id="rId9"/>
    <p:sldId id="275" r:id="rId10"/>
    <p:sldId id="274" r:id="rId11"/>
    <p:sldId id="258" r:id="rId12"/>
    <p:sldId id="277" r:id="rId13"/>
    <p:sldId id="278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7776B2E-A71E-624D-A987-05281EA04E29}">
          <p14:sldIdLst>
            <p14:sldId id="256"/>
            <p14:sldId id="268"/>
            <p14:sldId id="269"/>
            <p14:sldId id="270"/>
            <p14:sldId id="271"/>
            <p14:sldId id="276"/>
            <p14:sldId id="272"/>
            <p14:sldId id="273"/>
            <p14:sldId id="275"/>
            <p14:sldId id="274"/>
            <p14:sldId id="258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38"/>
    <p:restoredTop sz="89864"/>
  </p:normalViewPr>
  <p:slideViewPr>
    <p:cSldViewPr snapToGrid="0">
      <p:cViewPr varScale="1">
        <p:scale>
          <a:sx n="153" d="100"/>
          <a:sy n="153" d="100"/>
        </p:scale>
        <p:origin x="7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1dcdaf532_0_7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g241dcdaf532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579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b7edbeccd_3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8b7edbeccd_3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8b7edbeccd_3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85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181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3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6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91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48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41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9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86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e304ec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2cb2e304ecf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cb2e304ecf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35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/Untertitel mit Bild">
  <p:cSld name="Titel/Untertitel mit Bil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>
            <a:spLocks noGrp="1"/>
          </p:cNvSpPr>
          <p:nvPr>
            <p:ph type="pic" idx="2"/>
          </p:nvPr>
        </p:nvSpPr>
        <p:spPr>
          <a:xfrm>
            <a:off x="0" y="1087041"/>
            <a:ext cx="9144000" cy="40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>
            <a:off x="0" y="3132538"/>
            <a:ext cx="9144000" cy="2010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039500" tIns="469800" rIns="459000" bIns="0" anchor="t" anchorCtr="0">
            <a:noAutofit/>
          </a:bodyPr>
          <a:lstStyle>
            <a:lvl1pPr lvl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304801" y="5238001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7412834" y="5238001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dt" idx="10"/>
          </p:nvPr>
        </p:nvSpPr>
        <p:spPr>
          <a:xfrm>
            <a:off x="304801" y="195059"/>
            <a:ext cx="55314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1039500" y="3983258"/>
            <a:ext cx="77982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3"/>
          </p:nvPr>
        </p:nvSpPr>
        <p:spPr>
          <a:xfrm>
            <a:off x="1039500" y="4779000"/>
            <a:ext cx="77982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864000" y="3678662"/>
            <a:ext cx="96139" cy="153670"/>
          </a:xfrm>
          <a:custGeom>
            <a:avLst/>
            <a:gdLst/>
            <a:ahLst/>
            <a:cxnLst/>
            <a:rect l="l" t="t" r="r" b="b"/>
            <a:pathLst>
              <a:path w="120174" h="120055" extrusionOk="0">
                <a:moveTo>
                  <a:pt x="0" y="0"/>
                </a:moveTo>
                <a:lnTo>
                  <a:pt x="58196" y="60618"/>
                </a:lnTo>
                <a:lnTo>
                  <a:pt x="0" y="120055"/>
                </a:lnTo>
                <a:lnTo>
                  <a:pt x="49460" y="120055"/>
                </a:lnTo>
                <a:lnTo>
                  <a:pt x="120173" y="60618"/>
                </a:lnTo>
                <a:lnTo>
                  <a:pt x="494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313" y="228989"/>
            <a:ext cx="1455302" cy="67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7"/>
          <p:cNvGrpSpPr/>
          <p:nvPr/>
        </p:nvGrpSpPr>
        <p:grpSpPr>
          <a:xfrm>
            <a:off x="304798" y="-351000"/>
            <a:ext cx="10891200" cy="1485001"/>
            <a:chOff x="304800" y="-468001"/>
            <a:chExt cx="10891200" cy="1980001"/>
          </a:xfrm>
        </p:grpSpPr>
        <p:sp>
          <p:nvSpPr>
            <p:cNvPr id="110" name="Google Shape;110;p17"/>
            <p:cNvSpPr txBox="1"/>
            <p:nvPr/>
          </p:nvSpPr>
          <p:spPr>
            <a:xfrm>
              <a:off x="4571999" y="-468000"/>
              <a:ext cx="42648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 guides via Ribbon: 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 &gt; Show &gt;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tick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Guides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9252000" y="-1"/>
              <a:ext cx="19440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Reset the slide back to its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original form 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Reset</a:t>
              </a:r>
              <a:endParaRPr sz="1100"/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9252000" y="1008000"/>
              <a:ext cx="1944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the slide layout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Layout</a:t>
              </a:r>
              <a:endParaRPr sz="1100"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304800" y="-468001"/>
              <a:ext cx="426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Header: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>
          <p15:clr>
            <a:srgbClr val="FBAE40"/>
          </p15:clr>
        </p15:guide>
        <p15:guide id="2" orient="horz" pos="68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lussfolie">
  <p:cSld name="Schlussfoli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 t="14170"/>
          <a:stretch/>
        </p:blipFill>
        <p:spPr>
          <a:xfrm>
            <a:off x="0" y="823913"/>
            <a:ext cx="9144002" cy="431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8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1566000" y="3213000"/>
            <a:ext cx="72717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2"/>
          </p:nvPr>
        </p:nvSpPr>
        <p:spPr>
          <a:xfrm>
            <a:off x="1565997" y="1620441"/>
            <a:ext cx="72717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>
            <a:spLocks noGrp="1"/>
          </p:cNvSpPr>
          <p:nvPr>
            <p:ph type="pic" idx="3"/>
          </p:nvPr>
        </p:nvSpPr>
        <p:spPr>
          <a:xfrm>
            <a:off x="432000" y="3537000"/>
            <a:ext cx="810000" cy="8100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86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// Inhalt">
  <p:cSld name="Headline // Inhal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04798" y="571453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04804" y="1620442"/>
            <a:ext cx="85329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// Info // 2 Inhalte">
  <p:cSld name="Headline // Info // 2 Inhalt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04798" y="50677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04800" y="1620441"/>
            <a:ext cx="8532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2"/>
          </p:nvPr>
        </p:nvSpPr>
        <p:spPr>
          <a:xfrm>
            <a:off x="304798" y="2016919"/>
            <a:ext cx="41943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3"/>
          </p:nvPr>
        </p:nvSpPr>
        <p:spPr>
          <a:xfrm>
            <a:off x="4644002" y="2016919"/>
            <a:ext cx="41937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Bild">
  <p:cSld name="Titel mit Bild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>
            <a:spLocks noGrp="1"/>
          </p:cNvSpPr>
          <p:nvPr>
            <p:ph type="pic" idx="2"/>
          </p:nvPr>
        </p:nvSpPr>
        <p:spPr>
          <a:xfrm>
            <a:off x="0" y="1087041"/>
            <a:ext cx="9144000" cy="40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1"/>
          <p:cNvSpPr txBox="1">
            <a:spLocks noGrp="1"/>
          </p:cNvSpPr>
          <p:nvPr>
            <p:ph type="ctrTitle"/>
          </p:nvPr>
        </p:nvSpPr>
        <p:spPr>
          <a:xfrm>
            <a:off x="0" y="3132538"/>
            <a:ext cx="9144000" cy="2010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039500" tIns="469800" rIns="459000" bIns="0" anchor="t" anchorCtr="0">
            <a:noAutofit/>
          </a:bodyPr>
          <a:lstStyle>
            <a:lvl1pPr lvl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304801" y="195059"/>
            <a:ext cx="55314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1039500" y="4779000"/>
            <a:ext cx="77985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769555" y="3685805"/>
            <a:ext cx="135196" cy="216099"/>
          </a:xfrm>
          <a:custGeom>
            <a:avLst/>
            <a:gdLst/>
            <a:ahLst/>
            <a:cxnLst/>
            <a:rect l="l" t="t" r="r" b="b"/>
            <a:pathLst>
              <a:path w="120174" h="120055" extrusionOk="0">
                <a:moveTo>
                  <a:pt x="0" y="0"/>
                </a:moveTo>
                <a:lnTo>
                  <a:pt x="58196" y="60618"/>
                </a:lnTo>
                <a:lnTo>
                  <a:pt x="0" y="120055"/>
                </a:lnTo>
                <a:lnTo>
                  <a:pt x="49460" y="120055"/>
                </a:lnTo>
                <a:lnTo>
                  <a:pt x="120173" y="60618"/>
                </a:lnTo>
                <a:lnTo>
                  <a:pt x="494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7412834" y="523800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313" y="228989"/>
            <a:ext cx="1455302" cy="67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1"/>
          <p:cNvGrpSpPr/>
          <p:nvPr/>
        </p:nvGrpSpPr>
        <p:grpSpPr>
          <a:xfrm>
            <a:off x="304798" y="-351000"/>
            <a:ext cx="10891201" cy="5751001"/>
            <a:chOff x="304799" y="-468001"/>
            <a:chExt cx="10891201" cy="7668001"/>
          </a:xfrm>
        </p:grpSpPr>
        <p:sp>
          <p:nvSpPr>
            <p:cNvPr id="145" name="Google Shape;145;p21"/>
            <p:cNvSpPr txBox="1"/>
            <p:nvPr/>
          </p:nvSpPr>
          <p:spPr>
            <a:xfrm>
              <a:off x="4571999" y="-468000"/>
              <a:ext cx="42648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 guides via Ribbon: 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 &gt; Show &gt;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tick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Guides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 txBox="1"/>
            <p:nvPr/>
          </p:nvSpPr>
          <p:spPr>
            <a:xfrm>
              <a:off x="9252000" y="-1"/>
              <a:ext cx="19440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Reset the slide back to its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original form 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Reset</a:t>
              </a:r>
              <a:endParaRPr sz="1100"/>
            </a:p>
          </p:txBody>
        </p:sp>
        <p:sp>
          <p:nvSpPr>
            <p:cNvPr id="147" name="Google Shape;147;p21"/>
            <p:cNvSpPr txBox="1"/>
            <p:nvPr/>
          </p:nvSpPr>
          <p:spPr>
            <a:xfrm>
              <a:off x="9252000" y="1008000"/>
              <a:ext cx="1944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the slide layout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Layout</a:t>
              </a:r>
              <a:endParaRPr sz="1100"/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304799" y="6984000"/>
              <a:ext cx="55314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footer: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304800" y="-468001"/>
              <a:ext cx="426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Header: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>
          <p15:clr>
            <a:srgbClr val="FBAE40"/>
          </p15:clr>
        </p15:guide>
        <p15:guide id="2" orient="horz" pos="68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Bild INSTITUTS-LOGO">
  <p:cSld name="Titel mit Bild INSTITUTS-LOGO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>
            <a:spLocks noGrp="1"/>
          </p:cNvSpPr>
          <p:nvPr>
            <p:ph type="pic" idx="2"/>
          </p:nvPr>
        </p:nvSpPr>
        <p:spPr>
          <a:xfrm>
            <a:off x="0" y="1087041"/>
            <a:ext cx="9144000" cy="40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/>
          <p:cNvSpPr txBox="1">
            <a:spLocks noGrp="1"/>
          </p:cNvSpPr>
          <p:nvPr>
            <p:ph type="ctrTitle"/>
          </p:nvPr>
        </p:nvSpPr>
        <p:spPr>
          <a:xfrm>
            <a:off x="0" y="3132538"/>
            <a:ext cx="9144000" cy="2010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039500" tIns="469800" rIns="459000" bIns="0" anchor="t" anchorCtr="0">
            <a:noAutofit/>
          </a:bodyPr>
          <a:lstStyle>
            <a:lvl1pPr lvl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304801" y="-269999"/>
            <a:ext cx="55314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1039500" y="4779000"/>
            <a:ext cx="77982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769500" y="3685805"/>
            <a:ext cx="135196" cy="216099"/>
          </a:xfrm>
          <a:custGeom>
            <a:avLst/>
            <a:gdLst/>
            <a:ahLst/>
            <a:cxnLst/>
            <a:rect l="l" t="t" r="r" b="b"/>
            <a:pathLst>
              <a:path w="120174" h="120055" extrusionOk="0">
                <a:moveTo>
                  <a:pt x="0" y="0"/>
                </a:moveTo>
                <a:lnTo>
                  <a:pt x="58196" y="60618"/>
                </a:lnTo>
                <a:lnTo>
                  <a:pt x="0" y="120055"/>
                </a:lnTo>
                <a:lnTo>
                  <a:pt x="49460" y="120055"/>
                </a:lnTo>
                <a:lnTo>
                  <a:pt x="120173" y="60618"/>
                </a:lnTo>
                <a:lnTo>
                  <a:pt x="494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305400" y="228989"/>
            <a:ext cx="156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3"/>
          </p:nvPr>
        </p:nvSpPr>
        <p:spPr>
          <a:xfrm>
            <a:off x="1966800" y="228532"/>
            <a:ext cx="156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7412834" y="523800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313" y="228989"/>
            <a:ext cx="1455302" cy="67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>
            <a:off x="304798" y="-350999"/>
            <a:ext cx="10891201" cy="5751000"/>
            <a:chOff x="304799" y="-468000"/>
            <a:chExt cx="10891201" cy="7668000"/>
          </a:xfrm>
        </p:grpSpPr>
        <p:sp>
          <p:nvSpPr>
            <p:cNvPr id="161" name="Google Shape;161;p22"/>
            <p:cNvSpPr txBox="1"/>
            <p:nvPr/>
          </p:nvSpPr>
          <p:spPr>
            <a:xfrm>
              <a:off x="4571999" y="-468000"/>
              <a:ext cx="42648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 guides via Ribbon: 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 &gt; Show &gt;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tick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Guides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9252000" y="-1"/>
              <a:ext cx="19440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Reset the slide back to its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original form 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Reset</a:t>
              </a:r>
              <a:endParaRPr sz="1100"/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9252000" y="1008000"/>
              <a:ext cx="1944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the slide layout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Layout</a:t>
              </a:r>
              <a:endParaRPr sz="1100"/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304799" y="6984000"/>
              <a:ext cx="55314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footer: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>
          <p15:clr>
            <a:srgbClr val="FBAE40"/>
          </p15:clr>
        </p15:guide>
        <p15:guide id="2" orient="horz" pos="68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// Inhalt // 3 Bilder">
  <p:cSld name="Headline // Inhalt // 3 Bild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04798" y="50677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304804" y="1620441"/>
            <a:ext cx="8532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>
            <a:spLocks noGrp="1"/>
          </p:cNvSpPr>
          <p:nvPr>
            <p:ph type="pic" idx="2"/>
          </p:nvPr>
        </p:nvSpPr>
        <p:spPr>
          <a:xfrm>
            <a:off x="304800" y="3271322"/>
            <a:ext cx="2743500" cy="1411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5"/>
          <p:cNvSpPr>
            <a:spLocks noGrp="1"/>
          </p:cNvSpPr>
          <p:nvPr>
            <p:ph type="pic" idx="3"/>
          </p:nvPr>
        </p:nvSpPr>
        <p:spPr>
          <a:xfrm>
            <a:off x="3199426" y="3271322"/>
            <a:ext cx="2743500" cy="1411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5"/>
          <p:cNvSpPr>
            <a:spLocks noGrp="1"/>
          </p:cNvSpPr>
          <p:nvPr>
            <p:ph type="pic" idx="4"/>
          </p:nvPr>
        </p:nvSpPr>
        <p:spPr>
          <a:xfrm>
            <a:off x="6094053" y="3271322"/>
            <a:ext cx="2743500" cy="14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// Inhalt // Bild">
  <p:cSld name="Headline // Inhalt // Bild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304798" y="59305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304800" y="1620441"/>
            <a:ext cx="53466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>
            <a:spLocks noGrp="1"/>
          </p:cNvSpPr>
          <p:nvPr>
            <p:ph type="pic" idx="2"/>
          </p:nvPr>
        </p:nvSpPr>
        <p:spPr>
          <a:xfrm>
            <a:off x="5940427" y="1666440"/>
            <a:ext cx="2897100" cy="297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29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// Info // Inhalt">
  <p:cSld name="Headline // Info // Inhal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304798" y="50677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04796" y="1620441"/>
            <a:ext cx="8532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2"/>
          </p:nvPr>
        </p:nvSpPr>
        <p:spPr>
          <a:xfrm>
            <a:off x="304804" y="2018110"/>
            <a:ext cx="85329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marL="91440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700"/>
              <a:buChar char="&gt;"/>
              <a:defRPr/>
            </a:lvl2pPr>
            <a:lvl3pPr marL="137160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500"/>
              <a:buChar char="&gt;"/>
              <a:defRPr/>
            </a:lvl5pPr>
            <a:lvl6pPr marL="274320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  <a:defRPr/>
            </a:lvl7pPr>
            <a:lvl8pPr marL="365760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304798" y="50677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-1690414" y="-351000"/>
            <a:ext cx="12886413" cy="5751001"/>
            <a:chOff x="-1690413" y="-468001"/>
            <a:chExt cx="12886413" cy="7668001"/>
          </a:xfrm>
        </p:grpSpPr>
        <p:sp>
          <p:nvSpPr>
            <p:cNvPr id="81" name="Google Shape;81;p16"/>
            <p:cNvSpPr txBox="1"/>
            <p:nvPr/>
          </p:nvSpPr>
          <p:spPr>
            <a:xfrm>
              <a:off x="4571999" y="-468000"/>
              <a:ext cx="42648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Show guides via Ribbon: 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 &gt; Show &gt;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tick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Guides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9252000" y="-1"/>
              <a:ext cx="19440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Reset the slide back to its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original form 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Reset</a:t>
              </a:r>
              <a:endParaRPr sz="1100"/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9252000" y="1008000"/>
              <a:ext cx="1944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the slide layout 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via Ribbon: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Slides &gt; Layout</a:t>
              </a:r>
              <a:endParaRPr sz="1100"/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-1516796" y="2871934"/>
              <a:ext cx="8985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Increase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List Level</a:t>
              </a:r>
              <a:endParaRPr sz="1100"/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-1516796" y="3267934"/>
              <a:ext cx="8985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Decrease 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List Level</a:t>
              </a:r>
              <a:endParaRPr sz="1100"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-1690413" y="2124000"/>
              <a:ext cx="15840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the text level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via Ribbon: </a:t>
              </a:r>
              <a:b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&gt; Paragraph &gt; Increase/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Decrease List Level</a:t>
              </a:r>
              <a:endParaRPr sz="1100"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" name="Google Shape;87;p1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6"/>
            <p:cNvSpPr txBox="1"/>
            <p:nvPr/>
          </p:nvSpPr>
          <p:spPr>
            <a:xfrm>
              <a:off x="304799" y="6984000"/>
              <a:ext cx="55314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footer: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304800" y="-468001"/>
              <a:ext cx="426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Customize Header: </a:t>
              </a:r>
              <a:r>
                <a:rPr lang="en" sz="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&gt; Text &gt; Header &amp; Footer</a:t>
              </a:r>
              <a:endParaRPr sz="1100"/>
            </a:p>
          </p:txBody>
        </p:sp>
      </p:grpSp>
      <p:cxnSp>
        <p:nvCxnSpPr>
          <p:cNvPr id="91" name="Google Shape;91;p16"/>
          <p:cNvCxnSpPr/>
          <p:nvPr/>
        </p:nvCxnSpPr>
        <p:spPr>
          <a:xfrm>
            <a:off x="304799" y="4837319"/>
            <a:ext cx="853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6"/>
          <p:cNvCxnSpPr/>
          <p:nvPr/>
        </p:nvCxnSpPr>
        <p:spPr>
          <a:xfrm>
            <a:off x="304798" y="1252260"/>
            <a:ext cx="853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04798" y="50677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04800" y="1350051"/>
            <a:ext cx="8532900" cy="3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&gt;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dt" idx="10"/>
          </p:nvPr>
        </p:nvSpPr>
        <p:spPr>
          <a:xfrm>
            <a:off x="304801" y="205774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Campus Sontheim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Hip Posture Recognition for Scoliosis | Hiroya Taguchi | SEM | SoSe 2024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37637" y="230348"/>
            <a:ext cx="999977" cy="4643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7" r:id="rId5"/>
    <p:sldLayoutId id="2147483670" r:id="rId6"/>
    <p:sldLayoutId id="2147483671" r:id="rId7"/>
    <p:sldLayoutId id="2147483673" r:id="rId8"/>
    <p:sldLayoutId id="2147483674" r:id="rId9"/>
    <p:sldLayoutId id="214748367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021">
          <p15:clr>
            <a:srgbClr val="F26B43"/>
          </p15:clr>
        </p15:guide>
        <p15:guide id="4" orient="horz" pos="487">
          <p15:clr>
            <a:srgbClr val="F26B43"/>
          </p15:clr>
        </p15:guide>
        <p15:guide id="5" orient="horz" pos="895">
          <p15:clr>
            <a:srgbClr val="F26B43"/>
          </p15:clr>
        </p15:guide>
        <p15:guide id="6" orient="horz" pos="2949">
          <p15:clr>
            <a:srgbClr val="F26B43"/>
          </p15:clr>
        </p15:guide>
        <p15:guide id="7" orient="horz" pos="1050">
          <p15:clr>
            <a:srgbClr val="547EBF"/>
          </p15:clr>
        </p15:guide>
        <p15:guide id="8" orient="horz" pos="519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ejtLdiBBzUWYpRxldBdfkGlMBLYRTFS#scrollTo=VdQhpkw1eqx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ctrTitle"/>
          </p:nvPr>
        </p:nvSpPr>
        <p:spPr>
          <a:xfrm>
            <a:off x="0" y="3132538"/>
            <a:ext cx="9144000" cy="201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039500" tIns="469800" rIns="459000" bIns="0" anchor="t" anchorCtr="0">
            <a:noAutofit/>
          </a:bodyPr>
          <a:lstStyle/>
          <a:p>
            <a:r>
              <a:rPr lang="en-GB" sz="2300" dirty="0"/>
              <a:t>Image Classification of Diabetic Retinopathy with CNN</a:t>
            </a:r>
            <a:br>
              <a:rPr lang="en-GB" dirty="0"/>
            </a:br>
            <a:br>
              <a:rPr lang="en" dirty="0"/>
            </a:br>
            <a:endParaRPr dirty="0"/>
          </a:p>
          <a:p>
            <a:pPr marL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3"/>
          </p:nvPr>
        </p:nvSpPr>
        <p:spPr>
          <a:xfrm>
            <a:off x="1039500" y="4779000"/>
            <a:ext cx="77982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dirty="0" err="1"/>
              <a:t>Hiroya</a:t>
            </a:r>
            <a:r>
              <a:rPr lang="en" dirty="0"/>
              <a:t> Taguchi | SEM | </a:t>
            </a:r>
            <a:r>
              <a:rPr lang="en" dirty="0" err="1"/>
              <a:t>SoSe</a:t>
            </a:r>
            <a:r>
              <a:rPr lang="en" dirty="0"/>
              <a:t> 2024</a:t>
            </a:r>
            <a:endParaRPr dirty="0"/>
          </a:p>
        </p:txBody>
      </p:sp>
      <p:sp>
        <p:nvSpPr>
          <p:cNvPr id="249" name="Google Shape;249;p30"/>
          <p:cNvSpPr/>
          <p:nvPr/>
        </p:nvSpPr>
        <p:spPr>
          <a:xfrm>
            <a:off x="864000" y="3678662"/>
            <a:ext cx="96139" cy="153670"/>
          </a:xfrm>
          <a:custGeom>
            <a:avLst/>
            <a:gdLst/>
            <a:ahLst/>
            <a:cxnLst/>
            <a:rect l="l" t="t" r="r" b="b"/>
            <a:pathLst>
              <a:path w="120174" h="120055" extrusionOk="0">
                <a:moveTo>
                  <a:pt x="0" y="0"/>
                </a:moveTo>
                <a:lnTo>
                  <a:pt x="58196" y="60618"/>
                </a:lnTo>
                <a:lnTo>
                  <a:pt x="0" y="120055"/>
                </a:lnTo>
                <a:lnTo>
                  <a:pt x="49460" y="120055"/>
                </a:lnTo>
                <a:lnTo>
                  <a:pt x="120173" y="60618"/>
                </a:lnTo>
                <a:lnTo>
                  <a:pt x="494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F42CC-FA28-AE99-AE91-E2A1A2EBD18B}"/>
              </a:ext>
            </a:extLst>
          </p:cNvPr>
          <p:cNvSpPr txBox="1"/>
          <p:nvPr/>
        </p:nvSpPr>
        <p:spPr>
          <a:xfrm>
            <a:off x="6176356" y="26600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3" name="Picture 2" descr="A colorful squares with yellow and blue squares&#10;&#10;Description automatically generated">
            <a:extLst>
              <a:ext uri="{FF2B5EF4-FFF2-40B4-BE49-F238E27FC236}">
                <a16:creationId xmlns:a16="http://schemas.microsoft.com/office/drawing/2014/main" id="{0BFE12DF-8E68-46F8-5347-B2F37243E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8" r="77866"/>
          <a:stretch/>
        </p:blipFill>
        <p:spPr>
          <a:xfrm>
            <a:off x="1478453" y="1039290"/>
            <a:ext cx="2115498" cy="2010900"/>
          </a:xfrm>
          <a:prstGeom prst="rect">
            <a:avLst/>
          </a:prstGeom>
        </p:spPr>
      </p:pic>
      <p:pic>
        <p:nvPicPr>
          <p:cNvPr id="5" name="Picture 4" descr="A colorful squares with yellow and blue squares&#10;&#10;Description automatically generated">
            <a:extLst>
              <a:ext uri="{FF2B5EF4-FFF2-40B4-BE49-F238E27FC236}">
                <a16:creationId xmlns:a16="http://schemas.microsoft.com/office/drawing/2014/main" id="{9832EC83-1F3B-7048-0041-00B107FBD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68" t="4108" r="39199"/>
          <a:stretch/>
        </p:blipFill>
        <p:spPr>
          <a:xfrm>
            <a:off x="3531607" y="1039290"/>
            <a:ext cx="2115498" cy="2010901"/>
          </a:xfrm>
          <a:prstGeom prst="rect">
            <a:avLst/>
          </a:prstGeom>
        </p:spPr>
      </p:pic>
      <p:pic>
        <p:nvPicPr>
          <p:cNvPr id="7" name="Picture 6" descr="A colorful squares with yellow and blue squares&#10;&#10;Description automatically generated">
            <a:extLst>
              <a:ext uri="{FF2B5EF4-FFF2-40B4-BE49-F238E27FC236}">
                <a16:creationId xmlns:a16="http://schemas.microsoft.com/office/drawing/2014/main" id="{B1C0AC05-70A3-52C7-73AA-BB2099797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81" t="3665"/>
          <a:stretch/>
        </p:blipFill>
        <p:spPr>
          <a:xfrm>
            <a:off x="5715035" y="1039290"/>
            <a:ext cx="2047167" cy="2020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Conclusion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89"/>
            <a:ext cx="8532900" cy="32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Achieved 43% accuracy under the current training conditions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To improve accuracy, ensure enough training data, adjust hyperparameters and data augmentation, try different base models, and tweak the architecture.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If the accuracy enhanced, there is potential for using the model training in actual medical diagnoses, not only for eye conditions but also for other medical images like X-ray.</a:t>
            </a:r>
          </a:p>
        </p:txBody>
      </p:sp>
    </p:spTree>
    <p:extLst>
      <p:ext uri="{BB962C8B-B14F-4D97-AF65-F5344CB8AC3E}">
        <p14:creationId xmlns:p14="http://schemas.microsoft.com/office/powerpoint/2010/main" val="119371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body" idx="2"/>
          </p:nvPr>
        </p:nvSpPr>
        <p:spPr>
          <a:xfrm>
            <a:off x="1565997" y="1620441"/>
            <a:ext cx="72717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2EC4-A5BC-A09E-434B-BC5CBCDCF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E8655C-CB6D-F086-AC8A-18FD1BCF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severity of each grade</a:t>
            </a:r>
            <a:r>
              <a:rPr lang="en-US" dirty="0"/>
              <a:t> of </a:t>
            </a:r>
            <a:r>
              <a:rPr lang="en-GB" sz="2300" dirty="0"/>
              <a:t>Diabetic Retinopathy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B8D316-B543-0E22-76C2-C8F125F70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4" y="1351722"/>
            <a:ext cx="8532900" cy="3399182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None(0): no apparent retinopathy (no abnormalities).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Mild(1): mild non-proliferative diabetic retinopathy (microaneurysms only).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Moderate(2): moderate non-proliferative diabetic retinopathy (more than microaneurysms but less severe non-proliferative diabetic retinopathy).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Severe(3): severe non-proliferative diabetic retinopathy (any extensive intraretinal </a:t>
            </a:r>
            <a:r>
              <a:rPr lang="en-GB" sz="1500" b="0" i="0" dirty="0" err="1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hemorrhages</a:t>
            </a: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each of the four quadrants, definite venous beading in 2+ quadrants, prominent IRMA in 1+ quadrant, and no signs of proliferative retinopathy).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Proliferative(4): proliferative diabetic retinopathy (one or more neovascularization and vitreous/preretinal </a:t>
            </a:r>
            <a:r>
              <a:rPr lang="en-GB" sz="1500" b="0" i="0" dirty="0" err="1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hemorrhage</a:t>
            </a: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GB" sz="1500" b="0" i="0" dirty="0">
              <a:solidFill>
                <a:srgbClr val="2828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introduced in the datasets, the graders were CN-licensed ophthalmologists and had diabetic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GB" sz="15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retinopathy diagnosis experience of at least 5 years.</a:t>
            </a:r>
          </a:p>
          <a:p>
            <a:endParaRPr lang="en-DE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69;p32">
            <a:extLst>
              <a:ext uri="{FF2B5EF4-FFF2-40B4-BE49-F238E27FC236}">
                <a16:creationId xmlns:a16="http://schemas.microsoft.com/office/drawing/2014/main" id="{C27FA0D6-8494-4919-AA36-DD6E3267A50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57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Discussion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237799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Although the loss and accuracy on the training set improve with each epoch, the loss and accuracy on the validation set do not change, indicating </a:t>
            </a:r>
            <a:r>
              <a:rPr lang="en-GB" sz="1600" b="1" dirty="0">
                <a:solidFill>
                  <a:schemeClr val="tx1"/>
                </a:solidFill>
              </a:rPr>
              <a:t>overfitting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To avoid overfitting, consider the following: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7BD1C8-BE64-BBA0-A8EF-6578CBB4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2" y="3091541"/>
            <a:ext cx="4150047" cy="1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8D686-F9E8-DDAC-C2E9-921071BB50A3}"/>
              </a:ext>
            </a:extLst>
          </p:cNvPr>
          <p:cNvSpPr txBox="1"/>
          <p:nvPr/>
        </p:nvSpPr>
        <p:spPr>
          <a:xfrm>
            <a:off x="517491" y="2571750"/>
            <a:ext cx="4175245" cy="2050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Sufficient training data 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Adjust data augmentation parameter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Consider using simple base model 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Adjust the current architecture by modifying dropout rates and adding normalization layers.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3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Discussion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237799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Synthetic Data Generation: Use generative models like GANs (Generative Adversarial Networks) or VAEs (Variational Autoencoders) to generate synthetic data and augment the dataset.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Applying Sample Weights: Assign weights to specific samples in the dataset so that the model can pay more attention to important samples.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7BD1C8-BE64-BBA0-A8EF-6578CBB4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51" y="3334522"/>
            <a:ext cx="4150047" cy="1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1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270" name="Google Shape;270;p32"/>
          <p:cNvSpPr txBox="1"/>
          <p:nvPr/>
        </p:nvSpPr>
        <p:spPr>
          <a:xfrm>
            <a:off x="304635" y="1435390"/>
            <a:ext cx="85329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Introduction	</a:t>
            </a:r>
          </a:p>
          <a:p>
            <a:pPr marL="133350" lvl="8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dirty="0">
                <a:solidFill>
                  <a:schemeClr val="tx1"/>
                </a:solidFill>
              </a:rPr>
              <a:t>	- Diabetic Retinopathy</a:t>
            </a:r>
          </a:p>
          <a:p>
            <a:pPr marL="133350" lvl="8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dirty="0">
                <a:solidFill>
                  <a:schemeClr val="tx1"/>
                </a:solidFill>
              </a:rPr>
              <a:t>	- Project Goal</a:t>
            </a:r>
          </a:p>
          <a:p>
            <a:pPr marL="133350" lvl="8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dirty="0">
                <a:solidFill>
                  <a:schemeClr val="tx1"/>
                </a:solidFill>
              </a:rPr>
              <a:t>	- Data Set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Task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Code Presentation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Result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Discussion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5962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10"/>
            <a:ext cx="5531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2" name="Google Shape;270;p32">
            <a:extLst>
              <a:ext uri="{FF2B5EF4-FFF2-40B4-BE49-F238E27FC236}">
                <a16:creationId xmlns:a16="http://schemas.microsoft.com/office/drawing/2014/main" id="{260BE819-F37B-17ED-5083-5EC8C4A005D4}"/>
              </a:ext>
            </a:extLst>
          </p:cNvPr>
          <p:cNvSpPr txBox="1"/>
          <p:nvPr/>
        </p:nvSpPr>
        <p:spPr>
          <a:xfrm>
            <a:off x="304635" y="1396492"/>
            <a:ext cx="3814977" cy="149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b="1" dirty="0">
                <a:solidFill>
                  <a:schemeClr val="tx1"/>
                </a:solidFill>
              </a:rPr>
              <a:t>Diabetic Retinopathy: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chemeClr val="tx1"/>
                </a:solidFill>
              </a:rPr>
              <a:t>Vision-threatening damage to the retina of the eye caused by diabetes.</a:t>
            </a:r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AF72F33B-2B2D-75B5-701E-4BC928C72F75}"/>
              </a:ext>
            </a:extLst>
          </p:cNvPr>
          <p:cNvSpPr txBox="1"/>
          <p:nvPr/>
        </p:nvSpPr>
        <p:spPr>
          <a:xfrm>
            <a:off x="304635" y="2988407"/>
            <a:ext cx="3743456" cy="149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b="1" dirty="0">
                <a:solidFill>
                  <a:schemeClr val="tx1"/>
                </a:solidFill>
              </a:rPr>
              <a:t>Project Goal: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 a classifier to distinguish between the different stages of Diabetic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Retinopathy and Evaluation.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b="1" dirty="0">
              <a:solidFill>
                <a:schemeClr val="tx1"/>
              </a:solidFill>
            </a:endParaRP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 of diabetic retinal&#10;&#10;Description automatically generated">
            <a:extLst>
              <a:ext uri="{FF2B5EF4-FFF2-40B4-BE49-F238E27FC236}">
                <a16:creationId xmlns:a16="http://schemas.microsoft.com/office/drawing/2014/main" id="{29109A96-B1C7-53D4-2D2F-BE07C03EB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"/>
          <a:stretch/>
        </p:blipFill>
        <p:spPr>
          <a:xfrm>
            <a:off x="4119612" y="1289244"/>
            <a:ext cx="4860758" cy="3367019"/>
          </a:xfrm>
          <a:prstGeom prst="rect">
            <a:avLst/>
          </a:prstGeom>
        </p:spPr>
      </p:pic>
      <p:sp>
        <p:nvSpPr>
          <p:cNvPr id="6" name="Google Shape;269;p32">
            <a:extLst>
              <a:ext uri="{FF2B5EF4-FFF2-40B4-BE49-F238E27FC236}">
                <a16:creationId xmlns:a16="http://schemas.microsoft.com/office/drawing/2014/main" id="{E393F2AF-75BC-16B2-D3E9-806CA8D3552F}"/>
              </a:ext>
            </a:extLst>
          </p:cNvPr>
          <p:cNvSpPr txBox="1">
            <a:spLocks/>
          </p:cNvSpPr>
          <p:nvPr/>
        </p:nvSpPr>
        <p:spPr>
          <a:xfrm>
            <a:off x="6328611" y="4647522"/>
            <a:ext cx="2651759" cy="17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800"/>
            </a:pPr>
            <a:r>
              <a:rPr lang="en-GB" dirty="0"/>
              <a:t>https://</a:t>
            </a:r>
            <a:r>
              <a:rPr lang="en-GB" dirty="0" err="1"/>
              <a:t>www.allaboutvision.com</a:t>
            </a:r>
            <a:r>
              <a:rPr lang="en-GB" dirty="0"/>
              <a:t>/conditions/</a:t>
            </a:r>
            <a:r>
              <a:rPr lang="en-GB" dirty="0" err="1"/>
              <a:t>diabetic.htm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84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2" name="Google Shape;270;p32">
            <a:extLst>
              <a:ext uri="{FF2B5EF4-FFF2-40B4-BE49-F238E27FC236}">
                <a16:creationId xmlns:a16="http://schemas.microsoft.com/office/drawing/2014/main" id="{260BE819-F37B-17ED-5083-5EC8C4A005D4}"/>
              </a:ext>
            </a:extLst>
          </p:cNvPr>
          <p:cNvSpPr txBox="1"/>
          <p:nvPr/>
        </p:nvSpPr>
        <p:spPr>
          <a:xfrm>
            <a:off x="304635" y="1396492"/>
            <a:ext cx="3314517" cy="314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800" b="1" dirty="0">
                <a:solidFill>
                  <a:schemeClr val="tx1"/>
                </a:solidFill>
              </a:rPr>
              <a:t>Data set: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b="1" dirty="0">
                <a:solidFill>
                  <a:schemeClr val="tx1"/>
                </a:solidFill>
              </a:rPr>
              <a:t>Classes: </a:t>
            </a:r>
            <a:r>
              <a:rPr lang="en-GB" sz="1600" dirty="0">
                <a:solidFill>
                  <a:schemeClr val="tx1"/>
                </a:solidFill>
              </a:rPr>
              <a:t>1 normal and 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chemeClr val="tx1"/>
                </a:solidFill>
              </a:rPr>
              <a:t>4 classes of Diabetic Retinopathy’s images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b="1" dirty="0">
                <a:solidFill>
                  <a:schemeClr val="tx1"/>
                </a:solidFill>
              </a:rPr>
              <a:t>Training Set: 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chemeClr val="tx1"/>
                </a:solidFill>
              </a:rPr>
              <a:t>600 – 900 images per class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sz="1600" dirty="0">
              <a:solidFill>
                <a:schemeClr val="tx1"/>
              </a:solidFill>
            </a:endParaRP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b="1" dirty="0">
                <a:solidFill>
                  <a:schemeClr val="tx1"/>
                </a:solidFill>
              </a:rPr>
              <a:t>Test Set: 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chemeClr val="tx1"/>
                </a:solidFill>
              </a:rPr>
              <a:t>100 images per class </a:t>
            </a:r>
          </a:p>
        </p:txBody>
      </p:sp>
      <p:pic>
        <p:nvPicPr>
          <p:cNvPr id="7" name="Picture 6" descr="A collage of different images of the eye&#10;&#10;Description automatically generated">
            <a:extLst>
              <a:ext uri="{FF2B5EF4-FFF2-40B4-BE49-F238E27FC236}">
                <a16:creationId xmlns:a16="http://schemas.microsoft.com/office/drawing/2014/main" id="{6A1E5EFA-8C98-0370-B607-AD9CD3E7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52" y="1335538"/>
            <a:ext cx="5218382" cy="3465843"/>
          </a:xfrm>
          <a:prstGeom prst="rect">
            <a:avLst/>
          </a:prstGeom>
        </p:spPr>
      </p:pic>
      <p:sp>
        <p:nvSpPr>
          <p:cNvPr id="8" name="Google Shape;269;p32">
            <a:extLst>
              <a:ext uri="{FF2B5EF4-FFF2-40B4-BE49-F238E27FC236}">
                <a16:creationId xmlns:a16="http://schemas.microsoft.com/office/drawing/2014/main" id="{96AE33F5-8443-8A32-917D-B288CF434890}"/>
              </a:ext>
            </a:extLst>
          </p:cNvPr>
          <p:cNvSpPr txBox="1">
            <a:spLocks/>
          </p:cNvSpPr>
          <p:nvPr/>
        </p:nvSpPr>
        <p:spPr>
          <a:xfrm>
            <a:off x="5510711" y="4886408"/>
            <a:ext cx="3031723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www.frontiersin.org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/articles/10.3389/fmed.2022.872214/full</a:t>
            </a:r>
          </a:p>
        </p:txBody>
      </p:sp>
    </p:spTree>
    <p:extLst>
      <p:ext uri="{BB962C8B-B14F-4D97-AF65-F5344CB8AC3E}">
        <p14:creationId xmlns:p14="http://schemas.microsoft.com/office/powerpoint/2010/main" val="113058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Task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5329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2000" dirty="0"/>
              <a:t>Prepare the data using </a:t>
            </a:r>
            <a:r>
              <a:rPr lang="en-GB" sz="2000" b="1" dirty="0"/>
              <a:t>data augmentation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2000" dirty="0"/>
              <a:t>Train the model using </a:t>
            </a:r>
            <a:r>
              <a:rPr lang="en-GB" sz="2000" b="1" dirty="0"/>
              <a:t>transfer learning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2000" dirty="0"/>
              <a:t>Evaluate the model by </a:t>
            </a:r>
            <a:r>
              <a:rPr lang="en-GB" sz="2000" b="1" dirty="0"/>
              <a:t>losses and accuracies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2000" dirty="0"/>
              <a:t>Generate the </a:t>
            </a:r>
            <a:r>
              <a:rPr lang="en-GB" sz="2000" b="1" dirty="0"/>
              <a:t>confusion matrix </a:t>
            </a:r>
            <a:r>
              <a:rPr lang="en-GB" sz="2000" dirty="0"/>
              <a:t>and the </a:t>
            </a:r>
            <a:r>
              <a:rPr lang="en-GB" sz="2000" b="1" dirty="0"/>
              <a:t>heat map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53670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Code Presentation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5329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en-GB" sz="1800" dirty="0">
                <a:solidFill>
                  <a:schemeClr val="tx1"/>
                </a:solidFill>
              </a:rPr>
              <a:t>See the link below: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en-GB" sz="1800" dirty="0">
                <a:solidFill>
                  <a:schemeClr val="tx1"/>
                </a:solidFill>
                <a:hlinkClick r:id="rId3"/>
              </a:rPr>
              <a:t>https://colab.research.google.com/drive/1MejtLdiBBzUWYpRxldBdfkGlMBLYRTFS#scrollTo=VdQhpkw1eqxD</a:t>
            </a:r>
            <a:endParaRPr lang="en-GB" sz="1800" dirty="0">
              <a:solidFill>
                <a:schemeClr val="tx1"/>
              </a:solidFill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lang="en-GB" sz="18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8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8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2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Result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5329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Accuracy: 43.4%</a:t>
            </a: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8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800" dirty="0">
                <a:solidFill>
                  <a:schemeClr val="tx1"/>
                </a:solidFill>
              </a:rPr>
              <a:t>Confusion matrix: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8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8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0F9A02AD-A8F6-F665-995C-24AB4CA2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088" y="1512855"/>
            <a:ext cx="3581393" cy="31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Discussion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5" y="1435390"/>
            <a:ext cx="8237799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Although the loss and accuracy improve with each epoch, there is no tendency to improve further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To improve accuracy, consider the following: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8D686-F9E8-DDAC-C2E9-921071BB50A3}"/>
              </a:ext>
            </a:extLst>
          </p:cNvPr>
          <p:cNvSpPr txBox="1"/>
          <p:nvPr/>
        </p:nvSpPr>
        <p:spPr>
          <a:xfrm>
            <a:off x="517491" y="2571750"/>
            <a:ext cx="4175245" cy="205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indent="-34290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Ensure sufficient training data </a:t>
            </a:r>
          </a:p>
          <a:p>
            <a:pPr marL="476250" indent="-34290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Adjust hyperparameters</a:t>
            </a:r>
          </a:p>
          <a:p>
            <a:pPr marL="133350" lvl="3">
              <a:lnSpc>
                <a:spcPct val="115000"/>
              </a:lnSpc>
              <a:buClr>
                <a:schemeClr val="accent1"/>
              </a:buClr>
              <a:buSzPts val="1500"/>
            </a:pPr>
            <a:r>
              <a:rPr lang="en-GB" dirty="0">
                <a:solidFill>
                  <a:schemeClr val="tx1"/>
                </a:solidFill>
              </a:rPr>
              <a:t>	e.g. learning rate, 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en-GB" dirty="0" err="1">
                <a:solidFill>
                  <a:schemeClr val="tx1"/>
                </a:solidFill>
              </a:rPr>
              <a:t>pochs</a:t>
            </a:r>
            <a:r>
              <a:rPr lang="en-GB" dirty="0">
                <a:solidFill>
                  <a:schemeClr val="tx1"/>
                </a:solidFill>
              </a:rPr>
              <a:t>, batch size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Adjust data augmentation parameter</a:t>
            </a:r>
          </a:p>
          <a:p>
            <a:pPr marL="476250" indent="-34290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Consider using different base models 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Adjust the current architecture 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en-GB" dirty="0">
                <a:solidFill>
                  <a:schemeClr val="tx1"/>
                </a:solidFill>
              </a:rPr>
              <a:t>	e.g. dropout rates, normalization </a:t>
            </a:r>
          </a:p>
          <a:p>
            <a:pPr marL="133350">
              <a:lnSpc>
                <a:spcPct val="115000"/>
              </a:lnSpc>
              <a:buClr>
                <a:schemeClr val="accent1"/>
              </a:buClr>
              <a:buSzPts val="1500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E82C12-90FD-6D4C-EC98-8CDD2849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92" y="3150040"/>
            <a:ext cx="3793063" cy="12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2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7412834" y="4886410"/>
            <a:ext cx="14247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304801" y="602810"/>
            <a:ext cx="8532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b="1" dirty="0">
                <a:solidFill>
                  <a:srgbClr val="001684"/>
                </a:solidFill>
                <a:effectLst/>
                <a:latin typeface="Arial" panose="020B0604020202020204" pitchFamily="34" charset="0"/>
              </a:rPr>
              <a:t>Discussion</a:t>
            </a:r>
            <a:endParaRPr lang="en-GB" dirty="0">
              <a:solidFill>
                <a:srgbClr val="00168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304801" y="4886409"/>
            <a:ext cx="4267199" cy="1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00"/>
            </a:pPr>
            <a:r>
              <a:rPr lang="en-GB" dirty="0"/>
              <a:t>Image Classification of Diabetic Retinopathy with CNN | </a:t>
            </a:r>
            <a:r>
              <a:rPr lang="en-GB" dirty="0" err="1"/>
              <a:t>Hiroya</a:t>
            </a:r>
            <a:r>
              <a:rPr lang="en-GB" dirty="0"/>
              <a:t> Taguchi | SEM | </a:t>
            </a:r>
            <a:r>
              <a:rPr lang="en-GB" dirty="0" err="1"/>
              <a:t>SoSe</a:t>
            </a:r>
            <a:r>
              <a:rPr lang="en-GB" dirty="0"/>
              <a:t> 2024</a:t>
            </a:r>
            <a:endParaRPr dirty="0"/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CB729A72-4051-B7F8-EF26-01D49F28B954}"/>
              </a:ext>
            </a:extLst>
          </p:cNvPr>
          <p:cNvSpPr txBox="1"/>
          <p:nvPr/>
        </p:nvSpPr>
        <p:spPr>
          <a:xfrm>
            <a:off x="304634" y="1435390"/>
            <a:ext cx="8424209" cy="159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Review and exclude relatively ambiguous examples from the data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en-GB" sz="1600" dirty="0">
                <a:solidFill>
                  <a:schemeClr val="tx1"/>
                </a:solidFill>
              </a:rPr>
              <a:t>For example, the case of misclassification, where an image label as class 4 is detected as class 2 because the features are not easily distinguishable.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600" dirty="0">
              <a:solidFill>
                <a:schemeClr val="tx1"/>
              </a:solidFill>
            </a:endParaRPr>
          </a:p>
          <a:p>
            <a:pPr marL="457200" indent="-323850">
              <a:lnSpc>
                <a:spcPct val="115000"/>
              </a:lnSpc>
              <a:buClr>
                <a:schemeClr val="accent1"/>
              </a:buClr>
              <a:buSzPts val="1500"/>
              <a:buFont typeface="Arial"/>
              <a:buChar char="●"/>
            </a:pPr>
            <a:endParaRPr lang="en-GB" sz="16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5C984-839E-976E-2D3D-E824930186BA}"/>
              </a:ext>
            </a:extLst>
          </p:cNvPr>
          <p:cNvSpPr txBox="1"/>
          <p:nvPr/>
        </p:nvSpPr>
        <p:spPr>
          <a:xfrm>
            <a:off x="250288" y="4027225"/>
            <a:ext cx="8532900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Reducing the classification categories from five levels to two or three may also improve the model accuracy.</a:t>
            </a:r>
          </a:p>
        </p:txBody>
      </p:sp>
      <p:pic>
        <p:nvPicPr>
          <p:cNvPr id="5" name="Picture 4" descr="A close-up of a human eye&#10;&#10;Description automatically generated">
            <a:extLst>
              <a:ext uri="{FF2B5EF4-FFF2-40B4-BE49-F238E27FC236}">
                <a16:creationId xmlns:a16="http://schemas.microsoft.com/office/drawing/2014/main" id="{F85F9B91-C49C-EF40-2C3F-2632DA5F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72" y="2340298"/>
            <a:ext cx="1333941" cy="1599213"/>
          </a:xfrm>
          <a:prstGeom prst="rect">
            <a:avLst/>
          </a:prstGeom>
        </p:spPr>
      </p:pic>
      <p:pic>
        <p:nvPicPr>
          <p:cNvPr id="7" name="Picture 6" descr="A close-up of a human eye&#10;&#10;Description automatically generated">
            <a:extLst>
              <a:ext uri="{FF2B5EF4-FFF2-40B4-BE49-F238E27FC236}">
                <a16:creationId xmlns:a16="http://schemas.microsoft.com/office/drawing/2014/main" id="{793D0059-E301-2098-BCB3-AEB118A9C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40" y="2340297"/>
            <a:ext cx="1453960" cy="1670507"/>
          </a:xfrm>
          <a:prstGeom prst="rect">
            <a:avLst/>
          </a:prstGeom>
        </p:spPr>
      </p:pic>
      <p:pic>
        <p:nvPicPr>
          <p:cNvPr id="10" name="Picture 9" descr="A close-up of a red circle&#10;&#10;Description automatically generated">
            <a:extLst>
              <a:ext uri="{FF2B5EF4-FFF2-40B4-BE49-F238E27FC236}">
                <a16:creationId xmlns:a16="http://schemas.microsoft.com/office/drawing/2014/main" id="{8CAC4FBF-F363-E1BB-195C-1D9908606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52" y="2323969"/>
            <a:ext cx="1472311" cy="16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6908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rgbClr val="000000"/>
      </a:dk1>
      <a:lt1>
        <a:srgbClr val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872</Words>
  <Application>Microsoft Macintosh PowerPoint</Application>
  <PresentationFormat>On-screen Show (16:9)</PresentationFormat>
  <Paragraphs>129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PPT_HHN_16x9_EN_01</vt:lpstr>
      <vt:lpstr>Image Classification of Diabetic Retinopathy with CNN   </vt:lpstr>
      <vt:lpstr>Agenda</vt:lpstr>
      <vt:lpstr>Introduction</vt:lpstr>
      <vt:lpstr>Introduction</vt:lpstr>
      <vt:lpstr>Task</vt:lpstr>
      <vt:lpstr>Code Presentation</vt:lpstr>
      <vt:lpstr>Result</vt:lpstr>
      <vt:lpstr>Discussion</vt:lpstr>
      <vt:lpstr>Discussion</vt:lpstr>
      <vt:lpstr>Conclusion</vt:lpstr>
      <vt:lpstr>PowerPoint Presentation</vt:lpstr>
      <vt:lpstr>The severity of each grade of Diabetic Retinopathy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 Posture Display Application for Scoliosis   </dc:title>
  <cp:lastModifiedBy>Hiroya Taguchi</cp:lastModifiedBy>
  <cp:revision>34</cp:revision>
  <cp:lastPrinted>2024-05-07T13:50:46Z</cp:lastPrinted>
  <dcterms:modified xsi:type="dcterms:W3CDTF">2024-07-11T09:44:41Z</dcterms:modified>
</cp:coreProperties>
</file>